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embeddedFontLst>
    <p:embeddedFont>
      <p:font typeface="Gill Sans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GillSans-bold.fntdata"/><Relationship Id="rId14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26f63cb35b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226f63cb35b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226f63cb35b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26f63cb35b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26f63cb35b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226f63cb35b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26f63cb35b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226f63cb35b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226f63cb35b_0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506adefe4a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2506adefe4a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2506adefe4a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26f63cb35b_3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26f63cb35b_3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226f63cb35b_3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 txBox="1"/>
          <p:nvPr>
            <p:ph type="ctrTitle"/>
          </p:nvPr>
        </p:nvSpPr>
        <p:spPr>
          <a:xfrm>
            <a:off x="581191" y="1020431"/>
            <a:ext cx="10993549" cy="14750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Gill Sans"/>
              <a:buNone/>
              <a:defRPr sz="3600"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581194" y="2495445"/>
            <a:ext cx="10993546" cy="590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1472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2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"/>
          <p:cNvSpPr/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1"/>
          <p:cNvSpPr txBox="1"/>
          <p:nvPr>
            <p:ph type="title"/>
          </p:nvPr>
        </p:nvSpPr>
        <p:spPr>
          <a:xfrm>
            <a:off x="581193" y="3043910"/>
            <a:ext cx="11029615" cy="149750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b="0" sz="3600" cap="none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1"/>
          <p:cNvSpPr txBox="1"/>
          <p:nvPr>
            <p:ph idx="1" type="body"/>
          </p:nvPr>
        </p:nvSpPr>
        <p:spPr>
          <a:xfrm>
            <a:off x="581192" y="4541417"/>
            <a:ext cx="11029615" cy="600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1" name="Google Shape;91;p11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0A24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idx="11" type="ftr"/>
          </p:nvPr>
        </p:nvSpPr>
        <p:spPr>
          <a:xfrm>
            <a:off x="484940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0A24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1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F0A24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F0A24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F0A24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F0A24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F0A24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F0A246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F0A246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F0A246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rgbClr val="F0A246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p12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2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2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2"/>
          <p:cNvSpPr txBox="1"/>
          <p:nvPr>
            <p:ph idx="1" type="body"/>
          </p:nvPr>
        </p:nvSpPr>
        <p:spPr>
          <a:xfrm>
            <a:off x="887219" y="2250892"/>
            <a:ext cx="5087075" cy="53600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2024"/>
              <a:buNone/>
              <a:defRPr b="0" sz="2200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101" name="Google Shape;101;p12"/>
          <p:cNvSpPr txBox="1"/>
          <p:nvPr>
            <p:ph idx="2" type="body"/>
          </p:nvPr>
        </p:nvSpPr>
        <p:spPr>
          <a:xfrm>
            <a:off x="581194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102" name="Google Shape;102;p12"/>
          <p:cNvSpPr txBox="1"/>
          <p:nvPr>
            <p:ph idx="3" type="body"/>
          </p:nvPr>
        </p:nvSpPr>
        <p:spPr>
          <a:xfrm>
            <a:off x="6523735" y="2250892"/>
            <a:ext cx="5087073" cy="55337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40"/>
              </a:spcBef>
              <a:spcAft>
                <a:spcPts val="0"/>
              </a:spcAft>
              <a:buSzPts val="2024"/>
              <a:buNone/>
              <a:defRPr b="0" sz="2200">
                <a:solidFill>
                  <a:schemeClr val="accent2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656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472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b="1" sz="1600"/>
            </a:lvl9pPr>
          </a:lstStyle>
          <a:p/>
        </p:txBody>
      </p:sp>
      <p:sp>
        <p:nvSpPr>
          <p:cNvPr id="103" name="Google Shape;103;p12"/>
          <p:cNvSpPr txBox="1"/>
          <p:nvPr>
            <p:ph idx="4" type="body"/>
          </p:nvPr>
        </p:nvSpPr>
        <p:spPr>
          <a:xfrm>
            <a:off x="6217709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3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7" name="Google Shape;107;p13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3"/>
          <p:cNvSpPr/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3"/>
          <p:cNvSpPr txBox="1"/>
          <p:nvPr>
            <p:ph type="title"/>
          </p:nvPr>
        </p:nvSpPr>
        <p:spPr>
          <a:xfrm>
            <a:off x="575894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"/>
          <p:cNvSpPr txBox="1"/>
          <p:nvPr>
            <p:ph idx="10" type="dt"/>
          </p:nvPr>
        </p:nvSpPr>
        <p:spPr>
          <a:xfrm>
            <a:off x="7605951" y="6435376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4"/>
          <p:cNvSpPr txBox="1"/>
          <p:nvPr>
            <p:ph idx="12" type="sldNum"/>
          </p:nvPr>
        </p:nvSpPr>
        <p:spPr>
          <a:xfrm>
            <a:off x="10795363" y="6435376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3" name="Google Shape;113;p14"/>
          <p:cNvSpPr txBox="1"/>
          <p:nvPr>
            <p:ph idx="11" type="ftr"/>
          </p:nvPr>
        </p:nvSpPr>
        <p:spPr>
          <a:xfrm>
            <a:off x="355101" y="6435376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5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7" name="Google Shape;117;p15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5"/>
          <p:cNvSpPr/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type="title"/>
          </p:nvPr>
        </p:nvSpPr>
        <p:spPr>
          <a:xfrm>
            <a:off x="581192" y="5262296"/>
            <a:ext cx="4909445" cy="689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724108"/>
              </a:buClr>
              <a:buSzPts val="2000"/>
              <a:buFont typeface="Gill Sans"/>
              <a:buNone/>
              <a:defRPr b="0" sz="2000">
                <a:solidFill>
                  <a:srgbClr val="72410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idx="1" type="body"/>
          </p:nvPr>
        </p:nvSpPr>
        <p:spPr>
          <a:xfrm>
            <a:off x="447816" y="601200"/>
            <a:ext cx="11292840" cy="42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5440" lvl="0" marL="457200" algn="l"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indent="-322072" lvl="2" marL="13716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indent="-310388" lvl="3" marL="18288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indent="-310388" lvl="4" marL="22860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indent="-310388" lvl="5" marL="27432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indent="-310388" lvl="6" marL="32004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indent="-310388" lvl="7" marL="3657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indent="-310388" lvl="8" marL="4114800" algn="l"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idx="2" type="body"/>
          </p:nvPr>
        </p:nvSpPr>
        <p:spPr>
          <a:xfrm>
            <a:off x="5740823" y="5262296"/>
            <a:ext cx="5869987" cy="6895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220"/>
              </a:spcBef>
              <a:spcAft>
                <a:spcPts val="0"/>
              </a:spcAft>
              <a:buSzPts val="1012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_1" type="picTx">
  <p:cSld name="PICTURE_WITH_CAPTION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8119868" y="5356067"/>
            <a:ext cx="3625595" cy="1000782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indent="-228600" lvl="0" marL="457200" algn="ctr">
              <a:spcBef>
                <a:spcPts val="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FFFFFF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  <p:sp>
        <p:nvSpPr>
          <p:cNvPr id="124" name="Google Shape;124;p16"/>
          <p:cNvSpPr txBox="1"/>
          <p:nvPr>
            <p:ph type="title"/>
          </p:nvPr>
        </p:nvSpPr>
        <p:spPr>
          <a:xfrm>
            <a:off x="8119869" y="453642"/>
            <a:ext cx="3625595" cy="48260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ill Sans"/>
              <a:buNone/>
              <a:defRPr b="0" sz="3600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6"/>
          <p:cNvSpPr/>
          <p:nvPr>
            <p:ph idx="2" type="pic"/>
          </p:nvPr>
        </p:nvSpPr>
        <p:spPr>
          <a:xfrm>
            <a:off x="439766" y="453642"/>
            <a:ext cx="7602421" cy="5903207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26" name="Google Shape;126;p16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6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" name="Google Shape;28;p3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 txBox="1"/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"/>
          <p:cNvSpPr txBox="1"/>
          <p:nvPr>
            <p:ph idx="1" type="body"/>
          </p:nvPr>
        </p:nvSpPr>
        <p:spPr>
          <a:xfrm>
            <a:off x="581192" y="2180496"/>
            <a:ext cx="11029615" cy="36783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" name="Google Shape;35;p4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 txBox="1"/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581193" y="2228003"/>
            <a:ext cx="5422390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2" type="body"/>
          </p:nvPr>
        </p:nvSpPr>
        <p:spPr>
          <a:xfrm>
            <a:off x="6188417" y="2228003"/>
            <a:ext cx="5422392" cy="3633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Picture with Caption">
  <p:cSld name="Two Picture with Ca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/>
          <p:nvPr>
            <p:ph idx="2" type="pic"/>
          </p:nvPr>
        </p:nvSpPr>
        <p:spPr>
          <a:xfrm>
            <a:off x="4242275" y="641101"/>
            <a:ext cx="3702877" cy="5749461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42" name="Google Shape;42;p5"/>
          <p:cNvSpPr/>
          <p:nvPr>
            <p:ph idx="3" type="pic"/>
          </p:nvPr>
        </p:nvSpPr>
        <p:spPr>
          <a:xfrm>
            <a:off x="8047164" y="641101"/>
            <a:ext cx="3702877" cy="5749461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43" name="Google Shape;43;p5"/>
          <p:cNvSpPr txBox="1"/>
          <p:nvPr>
            <p:ph type="title"/>
          </p:nvPr>
        </p:nvSpPr>
        <p:spPr>
          <a:xfrm>
            <a:off x="358529" y="457200"/>
            <a:ext cx="3790884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800"/>
              <a:buFont typeface="Gill Sans"/>
              <a:buNone/>
              <a:defRPr sz="2800">
                <a:solidFill>
                  <a:srgbClr val="AB620D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358529" y="2057400"/>
            <a:ext cx="3790884" cy="3811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22072" lvl="0" marL="45720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SzPts val="1472"/>
              <a:buFont typeface="Noto Sans Symbols"/>
              <a:buChar char="▪"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288"/>
              <a:buNone/>
              <a:defRPr sz="14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920"/>
              <a:buNone/>
              <a:defRPr sz="1000"/>
            </a:lvl9pPr>
          </a:lstStyle>
          <a:p/>
        </p:txBody>
      </p:sp>
      <p:sp>
        <p:nvSpPr>
          <p:cNvPr id="45" name="Google Shape;45;p5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Picture with Caption_1">
  <p:cSld name="Two Picture with Caption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>
            <p:ph idx="2" type="pic"/>
          </p:nvPr>
        </p:nvSpPr>
        <p:spPr>
          <a:xfrm>
            <a:off x="441959" y="641101"/>
            <a:ext cx="3702877" cy="5749461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50" name="Google Shape;50;p6"/>
          <p:cNvSpPr/>
          <p:nvPr>
            <p:ph idx="3" type="pic"/>
          </p:nvPr>
        </p:nvSpPr>
        <p:spPr>
          <a:xfrm>
            <a:off x="8047164" y="641101"/>
            <a:ext cx="3702877" cy="5749461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51" name="Google Shape;51;p6"/>
          <p:cNvSpPr txBox="1"/>
          <p:nvPr>
            <p:ph type="title"/>
          </p:nvPr>
        </p:nvSpPr>
        <p:spPr>
          <a:xfrm>
            <a:off x="4144457" y="457200"/>
            <a:ext cx="3790884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800"/>
              <a:buFont typeface="Gill Sans"/>
              <a:buNone/>
              <a:defRPr sz="2800">
                <a:solidFill>
                  <a:srgbClr val="AB620D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6"/>
          <p:cNvSpPr txBox="1"/>
          <p:nvPr>
            <p:ph idx="1" type="body"/>
          </p:nvPr>
        </p:nvSpPr>
        <p:spPr>
          <a:xfrm>
            <a:off x="4144457" y="2057400"/>
            <a:ext cx="3791456" cy="3862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indent="-333756" lvl="1" marL="914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Picture with Caption_2">
  <p:cSld name="Two Picture with Caption_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/>
          <p:nvPr>
            <p:ph idx="2" type="pic"/>
          </p:nvPr>
        </p:nvSpPr>
        <p:spPr>
          <a:xfrm>
            <a:off x="441959" y="641101"/>
            <a:ext cx="3702877" cy="5749461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58" name="Google Shape;58;p7"/>
          <p:cNvSpPr/>
          <p:nvPr>
            <p:ph idx="3" type="pic"/>
          </p:nvPr>
        </p:nvSpPr>
        <p:spPr>
          <a:xfrm>
            <a:off x="4244562" y="641101"/>
            <a:ext cx="3702877" cy="5749461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59" name="Google Shape;59;p7"/>
          <p:cNvSpPr txBox="1"/>
          <p:nvPr>
            <p:ph type="title"/>
          </p:nvPr>
        </p:nvSpPr>
        <p:spPr>
          <a:xfrm>
            <a:off x="8355530" y="457200"/>
            <a:ext cx="3577394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800"/>
              <a:buFont typeface="Gill Sans"/>
              <a:buNone/>
              <a:defRPr sz="2800">
                <a:solidFill>
                  <a:srgbClr val="AB620D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2" name="Google Shape;62;p7"/>
          <p:cNvSpPr txBox="1"/>
          <p:nvPr>
            <p:ph idx="1" type="body"/>
          </p:nvPr>
        </p:nvSpPr>
        <p:spPr>
          <a:xfrm>
            <a:off x="8355530" y="2057400"/>
            <a:ext cx="3577934" cy="3862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22072" lvl="1" marL="9144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/>
            </a:lvl2pPr>
            <a:lvl3pPr indent="-310388" lvl="2" marL="1371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3pPr>
            <a:lvl4pPr indent="-298703" lvl="3" marL="18288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4pPr>
            <a:lvl5pPr indent="-298704" lvl="4" marL="22860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Picture with Caption">
  <p:cSld name="Left Picture with Ca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>
            <p:ph idx="2" type="pic"/>
          </p:nvPr>
        </p:nvSpPr>
        <p:spPr>
          <a:xfrm>
            <a:off x="0" y="0"/>
            <a:ext cx="7537685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8"/>
          <p:cNvSpPr txBox="1"/>
          <p:nvPr>
            <p:ph type="title"/>
          </p:nvPr>
        </p:nvSpPr>
        <p:spPr>
          <a:xfrm>
            <a:off x="7955459" y="197123"/>
            <a:ext cx="3392382" cy="167521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800"/>
              <a:buFont typeface="Gill Sans"/>
              <a:buNone/>
              <a:defRPr>
                <a:solidFill>
                  <a:srgbClr val="AB620D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7955459" y="2057400"/>
            <a:ext cx="3392382" cy="3862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22072" lvl="1" marL="914400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/>
            </a:lvl2pPr>
            <a:lvl3pPr indent="-310388" lvl="2" marL="1371600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3pPr>
            <a:lvl4pPr indent="-298703" lvl="3" marL="18288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4pPr>
            <a:lvl5pPr indent="-298704" lvl="4" marL="2286000" algn="l"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  <p:sp>
        <p:nvSpPr>
          <p:cNvPr id="68" name="Google Shape;68;p8"/>
          <p:cNvSpPr/>
          <p:nvPr/>
        </p:nvSpPr>
        <p:spPr>
          <a:xfrm>
            <a:off x="8042147" y="453643"/>
            <a:ext cx="3528000" cy="985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8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1" name="Google Shape;71;p8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p9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type="title"/>
          </p:nvPr>
        </p:nvSpPr>
        <p:spPr>
          <a:xfrm>
            <a:off x="581193" y="4693389"/>
            <a:ext cx="11029616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Gill Sans"/>
              <a:buNone/>
              <a:defRPr b="0" sz="2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9"/>
          <p:cNvSpPr/>
          <p:nvPr>
            <p:ph idx="2" type="pic"/>
          </p:nvPr>
        </p:nvSpPr>
        <p:spPr>
          <a:xfrm>
            <a:off x="447817" y="599725"/>
            <a:ext cx="11290859" cy="3557252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9"/>
          <p:cNvSpPr txBox="1"/>
          <p:nvPr>
            <p:ph idx="1" type="body"/>
          </p:nvPr>
        </p:nvSpPr>
        <p:spPr>
          <a:xfrm>
            <a:off x="581192" y="5260127"/>
            <a:ext cx="11029617" cy="5986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40"/>
              </a:spcBef>
              <a:spcAft>
                <a:spcPts val="0"/>
              </a:spcAft>
              <a:buSzPts val="1104"/>
              <a:buNone/>
              <a:defRPr sz="12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_2">
  <p:cSld name="Picture with Caption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/>
          <p:nvPr/>
        </p:nvSpPr>
        <p:spPr>
          <a:xfrm>
            <a:off x="446532" y="4199467"/>
            <a:ext cx="11296732" cy="2191098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1" name="Google Shape;81;p10"/>
          <p:cNvSpPr txBox="1"/>
          <p:nvPr>
            <p:ph type="title"/>
          </p:nvPr>
        </p:nvSpPr>
        <p:spPr>
          <a:xfrm>
            <a:off x="1059226" y="4262316"/>
            <a:ext cx="9391524" cy="9883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Gill Sans"/>
              <a:buNone/>
              <a:defRPr sz="36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0"/>
          <p:cNvSpPr/>
          <p:nvPr>
            <p:ph idx="2" type="pic"/>
          </p:nvPr>
        </p:nvSpPr>
        <p:spPr>
          <a:xfrm>
            <a:off x="441325" y="606425"/>
            <a:ext cx="11304588" cy="353695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10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0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5" name="Google Shape;85;p10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0"/>
          <p:cNvSpPr txBox="1"/>
          <p:nvPr>
            <p:ph idx="1" type="body"/>
          </p:nvPr>
        </p:nvSpPr>
        <p:spPr>
          <a:xfrm>
            <a:off x="1058863" y="5303610"/>
            <a:ext cx="9391888" cy="6143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7EA9CA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472"/>
              <a:buNone/>
              <a:defRPr/>
            </a:lvl2pPr>
            <a:lvl3pPr indent="-333756" lvl="2" marL="1371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indent="-333756" lvl="3" marL="18288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indent="-333756" lvl="4" marL="22860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indent="-333756" lvl="5" marL="27432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indent="-333756" lvl="6" marL="32004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indent="-333756" lvl="7" marL="3657600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indent="-333756" lvl="8" marL="4114800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3756" lvl="0" marL="457200" marR="0" rtl="0" algn="l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656"/>
              <a:buFont typeface="Noto Sans Symbols"/>
              <a:buChar char="◼"/>
              <a:defRPr b="0" i="0" sz="1800" u="none" cap="none" strike="noStrik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22072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72"/>
              <a:buFont typeface="Noto Sans Symbols"/>
              <a:buChar char="◼"/>
              <a:defRPr b="0" i="0" sz="1600" u="none" cap="none" strike="noStrik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10388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88"/>
              <a:buFont typeface="Noto Sans Symbols"/>
              <a:buChar char="◼"/>
              <a:defRPr b="0" i="0" sz="1400" u="none" cap="none" strike="noStrik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98703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98704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298704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298704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298703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298703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b="0" i="0" sz="1200" u="none" cap="none" strike="noStrik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84940" y="6423914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"/>
          <p:cNvSpPr/>
          <p:nvPr/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"/>
          <p:cNvSpPr/>
          <p:nvPr/>
        </p:nvSpPr>
        <p:spPr>
          <a:xfrm>
            <a:off x="8042147" y="456120"/>
            <a:ext cx="3703320" cy="93600"/>
          </a:xfrm>
          <a:prstGeom prst="rect">
            <a:avLst/>
          </a:prstGeom>
          <a:solidFill>
            <a:srgbClr val="969F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"/>
          <p:cNvSpPr/>
          <p:nvPr/>
        </p:nvSpPr>
        <p:spPr>
          <a:xfrm>
            <a:off x="4241830" y="456120"/>
            <a:ext cx="3703320" cy="9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/>
          <p:nvPr/>
        </p:nvSpPr>
        <p:spPr>
          <a:xfrm>
            <a:off x="8033650" y="457200"/>
            <a:ext cx="3705000" cy="482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8119870" y="5367338"/>
            <a:ext cx="3618828" cy="989513"/>
          </a:xfrm>
          <a:prstGeom prst="rect">
            <a:avLst/>
          </a:prstGeom>
          <a:solidFill>
            <a:srgbClr val="4653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7"/>
          <p:cNvSpPr txBox="1"/>
          <p:nvPr>
            <p:ph type="ctrTitle"/>
          </p:nvPr>
        </p:nvSpPr>
        <p:spPr>
          <a:xfrm>
            <a:off x="8296687" y="769350"/>
            <a:ext cx="3265200" cy="41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ill Sans"/>
              <a:buNone/>
            </a:pPr>
            <a:r>
              <a:rPr b="1" lang="en-US">
                <a:solidFill>
                  <a:srgbClr val="FFFFFF"/>
                </a:solidFill>
              </a:rPr>
              <a:t>RPPOOP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ill Sans"/>
              <a:buNone/>
            </a:pPr>
            <a:r>
              <a:rPr b="1" lang="en-US">
                <a:solidFill>
                  <a:srgbClr val="FFFFFF"/>
                </a:solidFill>
              </a:rPr>
              <a:t>Project -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ill Sans"/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Gill Sans"/>
              <a:buNone/>
            </a:pPr>
            <a:r>
              <a:rPr lang="en-US">
                <a:solidFill>
                  <a:srgbClr val="FFFFFF"/>
                </a:solidFill>
              </a:rPr>
              <a:t>Attendance Management System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8119873" y="5468494"/>
            <a:ext cx="32019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56"/>
              <a:buNone/>
            </a:pPr>
            <a:r>
              <a:rPr lang="en-US" sz="1800">
                <a:solidFill>
                  <a:srgbClr val="D7DDD0"/>
                </a:solidFill>
              </a:rPr>
              <a:t>112103098 - Rukmini Nazre</a:t>
            </a:r>
            <a:endParaRPr sz="1800">
              <a:solidFill>
                <a:srgbClr val="D7DDD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656"/>
              <a:buNone/>
            </a:pPr>
            <a:r>
              <a:rPr lang="en-US" sz="1800">
                <a:solidFill>
                  <a:srgbClr val="D7DDD0"/>
                </a:solidFill>
              </a:rPr>
              <a:t>112103099 - Omkar Oak</a:t>
            </a:r>
            <a:endParaRPr sz="1800">
              <a:solidFill>
                <a:srgbClr val="D7DDD0"/>
              </a:solidFill>
            </a:endParaRPr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5850" y="927700"/>
            <a:ext cx="6509275" cy="470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0" y="297600"/>
            <a:ext cx="12192000" cy="125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800"/>
              <a:buFont typeface="Gill Sans"/>
              <a:buNone/>
            </a:pPr>
            <a:r>
              <a:rPr lang="en-US" sz="3500"/>
              <a:t>    </a:t>
            </a:r>
            <a:r>
              <a:rPr lang="en-US" sz="4100"/>
              <a:t>Main Page</a:t>
            </a:r>
            <a:endParaRPr sz="4100"/>
          </a:p>
        </p:txBody>
      </p:sp>
      <p:sp>
        <p:nvSpPr>
          <p:cNvPr id="145" name="Google Shape;145;p18"/>
          <p:cNvSpPr txBox="1"/>
          <p:nvPr>
            <p:ph idx="1" type="body"/>
          </p:nvPr>
        </p:nvSpPr>
        <p:spPr>
          <a:xfrm>
            <a:off x="355100" y="1443300"/>
            <a:ext cx="4377600" cy="450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60450" lvl="0" marL="21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72"/>
              <a:buFont typeface="Noto Sans Symbols"/>
              <a:buChar char="●"/>
            </a:pPr>
            <a:r>
              <a:rPr lang="en-US" sz="2300"/>
              <a:t>This is the main landing page</a:t>
            </a:r>
            <a:endParaRPr sz="2300"/>
          </a:p>
          <a:p>
            <a:pPr indent="-260450" lvl="0" marL="21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72"/>
              <a:buFont typeface="Noto Sans Symbols"/>
              <a:buChar char="●"/>
            </a:pPr>
            <a:r>
              <a:rPr lang="en-US" sz="2300"/>
              <a:t>It connects to the entire System and can be used to go around by students and faculty alike</a:t>
            </a:r>
            <a:endParaRPr sz="2300"/>
          </a:p>
          <a:p>
            <a:pPr indent="-260450" lvl="0" marL="21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72"/>
              <a:buChar char="●"/>
            </a:pPr>
            <a:r>
              <a:rPr lang="en-US" sz="2300"/>
              <a:t>Consists of the following functionalities:</a:t>
            </a:r>
            <a:endParaRPr sz="2300"/>
          </a:p>
          <a:p>
            <a:pPr indent="-126237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88"/>
              <a:buChar char="○"/>
            </a:pPr>
            <a:r>
              <a:rPr lang="en-US" sz="2100"/>
              <a:t> </a:t>
            </a:r>
            <a:r>
              <a:rPr lang="en-US" sz="2100"/>
              <a:t>Student Login</a:t>
            </a:r>
            <a:endParaRPr sz="2100"/>
          </a:p>
          <a:p>
            <a:pPr indent="-126237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88"/>
              <a:buChar char="○"/>
            </a:pPr>
            <a:r>
              <a:rPr lang="en-US" sz="2100"/>
              <a:t> Faculty Login </a:t>
            </a:r>
            <a:endParaRPr sz="2100"/>
          </a:p>
          <a:p>
            <a:pPr indent="-126237" lvl="1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88"/>
              <a:buChar char="○"/>
            </a:pPr>
            <a:r>
              <a:rPr lang="en-US" sz="2100"/>
              <a:t> New student Sign-up</a:t>
            </a:r>
            <a:endParaRPr sz="2100"/>
          </a:p>
        </p:txBody>
      </p:sp>
      <p:sp>
        <p:nvSpPr>
          <p:cNvPr id="146" name="Google Shape;146;p18"/>
          <p:cNvSpPr txBox="1"/>
          <p:nvPr>
            <p:ph idx="11" type="ftr"/>
          </p:nvPr>
        </p:nvSpPr>
        <p:spPr>
          <a:xfrm>
            <a:off x="355101" y="6423914"/>
            <a:ext cx="681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TEACH A COURSE</a:t>
            </a:r>
            <a:endParaRPr/>
          </a:p>
        </p:txBody>
      </p:sp>
      <p:sp>
        <p:nvSpPr>
          <p:cNvPr id="147" name="Google Shape;147;p18"/>
          <p:cNvSpPr txBox="1"/>
          <p:nvPr>
            <p:ph idx="12" type="sldNum"/>
          </p:nvPr>
        </p:nvSpPr>
        <p:spPr>
          <a:xfrm>
            <a:off x="10795363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8" name="Google Shape;14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8369" y="1355725"/>
            <a:ext cx="6959409" cy="4337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type="title"/>
          </p:nvPr>
        </p:nvSpPr>
        <p:spPr>
          <a:xfrm>
            <a:off x="392575" y="172775"/>
            <a:ext cx="8631900" cy="132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800"/>
              <a:buFont typeface="Gill Sans"/>
              <a:buNone/>
            </a:pPr>
            <a:r>
              <a:rPr lang="en-US" sz="3600"/>
              <a:t>  </a:t>
            </a:r>
            <a:r>
              <a:rPr lang="en-US" sz="3600"/>
              <a:t>Student Profile</a:t>
            </a:r>
            <a:endParaRPr sz="3600"/>
          </a:p>
        </p:txBody>
      </p:sp>
      <p:sp>
        <p:nvSpPr>
          <p:cNvPr id="155" name="Google Shape;155;p19"/>
          <p:cNvSpPr txBox="1"/>
          <p:nvPr>
            <p:ph idx="1" type="body"/>
          </p:nvPr>
        </p:nvSpPr>
        <p:spPr>
          <a:xfrm>
            <a:off x="274475" y="1551025"/>
            <a:ext cx="4668300" cy="4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41400" lvl="0" marL="21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2"/>
              <a:buFont typeface="Noto Sans Symbols"/>
              <a:buChar char="▪"/>
            </a:pPr>
            <a:r>
              <a:rPr lang="en-US" sz="2000"/>
              <a:t>After logging in, the student can see his or her profile window.</a:t>
            </a:r>
            <a:endParaRPr sz="2000"/>
          </a:p>
          <a:p>
            <a:pPr indent="0" lvl="0" marL="21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41400" lvl="0" marL="21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2"/>
              <a:buFont typeface="Noto Sans Symbols"/>
              <a:buChar char="▪"/>
            </a:pPr>
            <a:r>
              <a:rPr lang="en-US" sz="2000"/>
              <a:t>The </a:t>
            </a:r>
            <a:r>
              <a:rPr lang="en-US" sz="2000"/>
              <a:t>student</a:t>
            </a:r>
            <a:r>
              <a:rPr lang="en-US" sz="2000"/>
              <a:t> profile window consists of attendance records of the student, marked as either P or A for that respective date for each of the 3 subjects Physics, Chemistry and Maths.</a:t>
            </a:r>
            <a:endParaRPr sz="2000"/>
          </a:p>
          <a:p>
            <a:pPr indent="0" lvl="0" marL="21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41400" lvl="0" marL="21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2"/>
              <a:buChar char="▪"/>
            </a:pPr>
            <a:r>
              <a:rPr lang="en-US" sz="2000"/>
              <a:t>The overall attendance percentage as well as total number of times the student has attended lectures of a particular subject can also be seen.</a:t>
            </a:r>
            <a:endParaRPr sz="2000"/>
          </a:p>
          <a:p>
            <a:pPr indent="0" lvl="0" marL="21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241400" lvl="0" marL="21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72"/>
              <a:buChar char="▪"/>
            </a:pPr>
            <a:r>
              <a:rPr lang="en-US" sz="2000"/>
              <a:t>Students cannot edit their own attendance records.</a:t>
            </a:r>
            <a:endParaRPr sz="2000"/>
          </a:p>
        </p:txBody>
      </p:sp>
      <p:sp>
        <p:nvSpPr>
          <p:cNvPr id="156" name="Google Shape;156;p19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7" name="Google Shape;15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9175" y="2015750"/>
            <a:ext cx="6608701" cy="3480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0"/>
          <p:cNvSpPr txBox="1"/>
          <p:nvPr>
            <p:ph type="title"/>
          </p:nvPr>
        </p:nvSpPr>
        <p:spPr>
          <a:xfrm>
            <a:off x="565504" y="264025"/>
            <a:ext cx="37908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800"/>
              <a:buFont typeface="Gill Sans"/>
              <a:buNone/>
            </a:pPr>
            <a:r>
              <a:rPr lang="en-US"/>
              <a:t>New Entry</a:t>
            </a:r>
            <a:endParaRPr/>
          </a:p>
        </p:txBody>
      </p:sp>
      <p:sp>
        <p:nvSpPr>
          <p:cNvPr id="164" name="Google Shape;164;p20"/>
          <p:cNvSpPr txBox="1"/>
          <p:nvPr>
            <p:ph idx="1" type="body"/>
          </p:nvPr>
        </p:nvSpPr>
        <p:spPr>
          <a:xfrm>
            <a:off x="355100" y="1864225"/>
            <a:ext cx="59400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41400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1872"/>
              <a:buFont typeface="Noto Sans Symbols"/>
              <a:buChar char="▪"/>
            </a:pPr>
            <a:r>
              <a:rPr lang="en-US" sz="2000"/>
              <a:t>If a student’s profile has not been created in the system, they can create a new entry as shown.</a:t>
            </a:r>
            <a:endParaRPr sz="2000"/>
          </a:p>
          <a:p>
            <a:pPr indent="-241400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1872"/>
              <a:buChar char="▪"/>
            </a:pPr>
            <a:r>
              <a:rPr lang="en-US" sz="2000"/>
              <a:t>The new entry </a:t>
            </a:r>
            <a:r>
              <a:rPr lang="en-US" sz="2000"/>
              <a:t>window</a:t>
            </a:r>
            <a:r>
              <a:rPr lang="en-US" sz="2000"/>
              <a:t> accepts name, enrollment number and password from the student in order to create a new record.</a:t>
            </a:r>
            <a:endParaRPr sz="2000"/>
          </a:p>
          <a:p>
            <a:pPr indent="-241400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1872"/>
              <a:buChar char="▪"/>
            </a:pPr>
            <a:r>
              <a:rPr lang="en-US" sz="2000"/>
              <a:t>After clicking save, the new entry along with that student’s </a:t>
            </a:r>
            <a:r>
              <a:rPr lang="en-US" sz="2000"/>
              <a:t>details</a:t>
            </a:r>
            <a:r>
              <a:rPr lang="en-US" sz="2000"/>
              <a:t> will automatically be created in the SQLite database.</a:t>
            </a:r>
            <a:endParaRPr sz="2000"/>
          </a:p>
          <a:p>
            <a:pPr indent="-241400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1872"/>
              <a:buChar char="▪"/>
            </a:pPr>
            <a:r>
              <a:rPr lang="en-US" sz="2000"/>
              <a:t>Now this student’s attendance can be marked and viewed by the faculty member as well as student at will.</a:t>
            </a:r>
            <a:endParaRPr sz="2000"/>
          </a:p>
        </p:txBody>
      </p:sp>
      <p:sp>
        <p:nvSpPr>
          <p:cNvPr id="165" name="Google Shape;165;p20"/>
          <p:cNvSpPr txBox="1"/>
          <p:nvPr>
            <p:ph idx="11" type="ftr"/>
          </p:nvPr>
        </p:nvSpPr>
        <p:spPr>
          <a:xfrm>
            <a:off x="355101" y="6423914"/>
            <a:ext cx="681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TEACH A COURSE</a:t>
            </a:r>
            <a:endParaRPr/>
          </a:p>
        </p:txBody>
      </p:sp>
      <p:sp>
        <p:nvSpPr>
          <p:cNvPr id="166" name="Google Shape;166;p20"/>
          <p:cNvSpPr txBox="1"/>
          <p:nvPr>
            <p:ph idx="12" type="sldNum"/>
          </p:nvPr>
        </p:nvSpPr>
        <p:spPr>
          <a:xfrm>
            <a:off x="10795363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7" name="Google Shape;16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9125" y="1523375"/>
            <a:ext cx="4525025" cy="429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 txBox="1"/>
          <p:nvPr>
            <p:ph type="title"/>
          </p:nvPr>
        </p:nvSpPr>
        <p:spPr>
          <a:xfrm>
            <a:off x="355100" y="0"/>
            <a:ext cx="11289900" cy="130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800"/>
              <a:buFont typeface="Gill Sans"/>
              <a:buNone/>
            </a:pPr>
            <a:r>
              <a:rPr lang="en-US" sz="3400"/>
              <a:t>Faculty login</a:t>
            </a:r>
            <a:endParaRPr sz="3400"/>
          </a:p>
        </p:txBody>
      </p:sp>
      <p:sp>
        <p:nvSpPr>
          <p:cNvPr id="174" name="Google Shape;174;p21"/>
          <p:cNvSpPr txBox="1"/>
          <p:nvPr>
            <p:ph idx="1" type="body"/>
          </p:nvPr>
        </p:nvSpPr>
        <p:spPr>
          <a:xfrm>
            <a:off x="119100" y="588950"/>
            <a:ext cx="10113600" cy="48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747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72"/>
              <a:buChar char="●"/>
            </a:pPr>
            <a:r>
              <a:rPr lang="en-US" sz="2000"/>
              <a:t>Once the faculty is logged in using password, they will be directed to the Admin Page.</a:t>
            </a:r>
            <a:endParaRPr sz="2000"/>
          </a:p>
          <a:p>
            <a:pPr indent="-34747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72"/>
              <a:buChar char="●"/>
            </a:pPr>
            <a:r>
              <a:rPr lang="en-US" sz="2000"/>
              <a:t>The Admin view has the following functionality:</a:t>
            </a:r>
            <a:endParaRPr sz="2000"/>
          </a:p>
          <a:p>
            <a:pPr indent="-34747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72"/>
              <a:buChar char="○"/>
            </a:pPr>
            <a:r>
              <a:rPr lang="en-US" sz="2000"/>
              <a:t>Enter attendance of Physics, Chemistry, Maths</a:t>
            </a:r>
            <a:endParaRPr sz="2000"/>
          </a:p>
          <a:p>
            <a:pPr indent="-34747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72"/>
              <a:buChar char="○"/>
            </a:pPr>
            <a:r>
              <a:rPr lang="en-US" sz="2000"/>
              <a:t>See the attendance for the entire class</a:t>
            </a:r>
            <a:endParaRPr sz="2000"/>
          </a:p>
          <a:p>
            <a:pPr indent="-34747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72"/>
              <a:buChar char="○"/>
            </a:pPr>
            <a:r>
              <a:rPr lang="en-US" sz="2000"/>
              <a:t>Upload data from a CSV file</a:t>
            </a:r>
            <a:endParaRPr sz="2000"/>
          </a:p>
          <a:p>
            <a:pPr indent="-34747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72"/>
              <a:buChar char="○"/>
            </a:pPr>
            <a:r>
              <a:rPr lang="en-US" sz="2000"/>
              <a:t>Generate attendance report in PDF format</a:t>
            </a:r>
            <a:endParaRPr sz="2000"/>
          </a:p>
          <a:p>
            <a:pPr indent="-34747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72"/>
              <a:buChar char="●"/>
            </a:pPr>
            <a:r>
              <a:rPr lang="en-US" sz="2000"/>
              <a:t>Note: The user of the system can configure 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the names of the subjects according to the 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needs</a:t>
            </a:r>
            <a:endParaRPr sz="2000"/>
          </a:p>
        </p:txBody>
      </p:sp>
      <p:sp>
        <p:nvSpPr>
          <p:cNvPr id="175" name="Google Shape;175;p21"/>
          <p:cNvSpPr txBox="1"/>
          <p:nvPr>
            <p:ph idx="11" type="ftr"/>
          </p:nvPr>
        </p:nvSpPr>
        <p:spPr>
          <a:xfrm>
            <a:off x="355101" y="6423914"/>
            <a:ext cx="681826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TEACH A COURSE</a:t>
            </a:r>
            <a:endParaRPr/>
          </a:p>
        </p:txBody>
      </p:sp>
      <p:sp>
        <p:nvSpPr>
          <p:cNvPr id="176" name="Google Shape;176;p21"/>
          <p:cNvSpPr txBox="1"/>
          <p:nvPr>
            <p:ph idx="12" type="sldNum"/>
          </p:nvPr>
        </p:nvSpPr>
        <p:spPr>
          <a:xfrm>
            <a:off x="10795363" y="6423914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7" name="Google Shape;17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1200" y="2613925"/>
            <a:ext cx="6179576" cy="323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/>
          <p:nvPr>
            <p:ph type="title"/>
          </p:nvPr>
        </p:nvSpPr>
        <p:spPr>
          <a:xfrm>
            <a:off x="355100" y="240625"/>
            <a:ext cx="5729700" cy="1031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800"/>
              <a:buFont typeface="Gill Sans"/>
              <a:buNone/>
            </a:pPr>
            <a:r>
              <a:rPr lang="en-US" sz="3200"/>
              <a:t>See Daily Attendance &amp; Statistics</a:t>
            </a:r>
            <a:endParaRPr sz="3200"/>
          </a:p>
        </p:txBody>
      </p:sp>
      <p:sp>
        <p:nvSpPr>
          <p:cNvPr id="184" name="Google Shape;184;p22"/>
          <p:cNvSpPr txBox="1"/>
          <p:nvPr>
            <p:ph idx="1" type="body"/>
          </p:nvPr>
        </p:nvSpPr>
        <p:spPr>
          <a:xfrm>
            <a:off x="355100" y="1414850"/>
            <a:ext cx="5729700" cy="500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54100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2072"/>
              <a:buFont typeface="Noto Sans Symbols"/>
              <a:buChar char="▪"/>
            </a:pPr>
            <a:r>
              <a:rPr lang="en-US" sz="2200"/>
              <a:t>The faculty can view the Attendance of each student </a:t>
            </a:r>
            <a:endParaRPr sz="2200"/>
          </a:p>
          <a:p>
            <a:pPr indent="-262228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They can also gets insights into the average daily class attendance for each subject </a:t>
            </a:r>
            <a:r>
              <a:rPr lang="en-US" sz="2200"/>
              <a:t>separately using the </a:t>
            </a:r>
            <a:r>
              <a:rPr lang="en-US" sz="2200"/>
              <a:t>statistics tab provided</a:t>
            </a:r>
            <a:endParaRPr sz="2200"/>
          </a:p>
          <a:p>
            <a:pPr indent="-262228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This allows them to easily see, on which days the students are absent and can take appropriate decisions based on it</a:t>
            </a:r>
            <a:endParaRPr sz="2200"/>
          </a:p>
        </p:txBody>
      </p:sp>
      <p:sp>
        <p:nvSpPr>
          <p:cNvPr id="185" name="Google Shape;185;p22"/>
          <p:cNvSpPr txBox="1"/>
          <p:nvPr>
            <p:ph idx="11" type="ftr"/>
          </p:nvPr>
        </p:nvSpPr>
        <p:spPr>
          <a:xfrm>
            <a:off x="355101" y="6423914"/>
            <a:ext cx="681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TEACH A COURSE</a:t>
            </a:r>
            <a:endParaRPr/>
          </a:p>
        </p:txBody>
      </p:sp>
      <p:sp>
        <p:nvSpPr>
          <p:cNvPr id="186" name="Google Shape;186;p22"/>
          <p:cNvSpPr txBox="1"/>
          <p:nvPr>
            <p:ph idx="12" type="sldNum"/>
          </p:nvPr>
        </p:nvSpPr>
        <p:spPr>
          <a:xfrm>
            <a:off x="10795363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700" y="4036837"/>
            <a:ext cx="4850100" cy="2650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3775" y="664300"/>
            <a:ext cx="5569952" cy="337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/>
          <p:nvPr>
            <p:ph type="title"/>
          </p:nvPr>
        </p:nvSpPr>
        <p:spPr>
          <a:xfrm>
            <a:off x="448250" y="601975"/>
            <a:ext cx="8506200" cy="77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AB620D"/>
              </a:buClr>
              <a:buSzPts val="2520"/>
              <a:buFont typeface="Gill Sans"/>
              <a:buNone/>
            </a:pPr>
            <a:r>
              <a:rPr lang="en-US" sz="3020"/>
              <a:t>Upload Data from EXCEL &amp; Generate PDF report</a:t>
            </a:r>
            <a:endParaRPr sz="3020"/>
          </a:p>
        </p:txBody>
      </p:sp>
      <p:sp>
        <p:nvSpPr>
          <p:cNvPr id="195" name="Google Shape;195;p23"/>
          <p:cNvSpPr txBox="1"/>
          <p:nvPr>
            <p:ph idx="1" type="body"/>
          </p:nvPr>
        </p:nvSpPr>
        <p:spPr>
          <a:xfrm>
            <a:off x="355100" y="1379575"/>
            <a:ext cx="7368600" cy="470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None/>
            </a:pPr>
            <a:r>
              <a:rPr lang="en-US" sz="2600"/>
              <a:t>Uploading Data:</a:t>
            </a:r>
            <a:endParaRPr sz="2600"/>
          </a:p>
          <a:p>
            <a:pPr indent="-254100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2072"/>
              <a:buFont typeface="Noto Sans Symbols"/>
              <a:buChar char="▪"/>
            </a:pPr>
            <a:r>
              <a:rPr lang="en-US" sz="2200"/>
              <a:t>Signing up new students though the signup window can be a big task, especially if you have a large class</a:t>
            </a:r>
            <a:endParaRPr sz="2200"/>
          </a:p>
          <a:p>
            <a:pPr indent="-262228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So, you can directly enter </a:t>
            </a:r>
            <a:r>
              <a:rPr lang="en-US" sz="2200"/>
              <a:t>student</a:t>
            </a:r>
            <a:r>
              <a:rPr lang="en-US" sz="2200"/>
              <a:t> data using the Upload Data button</a:t>
            </a:r>
            <a:endParaRPr sz="2200"/>
          </a:p>
          <a:p>
            <a:pPr indent="-262228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You can import data from a CSV file or .xlsx file (EXCEL file)</a:t>
            </a:r>
            <a:endParaRPr sz="2200"/>
          </a:p>
          <a:p>
            <a:pPr indent="0" lvl="0" marL="2160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None/>
            </a:pPr>
            <a:r>
              <a:rPr lang="en-US" sz="2400"/>
              <a:t>Generating Reports:</a:t>
            </a:r>
            <a:endParaRPr sz="2400"/>
          </a:p>
          <a:p>
            <a:pPr indent="-368300" lvl="0" marL="457200" rtl="0" algn="l">
              <a:lnSpc>
                <a:spcPct val="90000"/>
              </a:lnSpc>
              <a:spcBef>
                <a:spcPts val="92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You can generate a PDF report of each individual subject that will contain the attendance record of all students</a:t>
            </a:r>
            <a:endParaRPr sz="2200"/>
          </a:p>
        </p:txBody>
      </p:sp>
      <p:sp>
        <p:nvSpPr>
          <p:cNvPr id="196" name="Google Shape;196;p23"/>
          <p:cNvSpPr txBox="1"/>
          <p:nvPr>
            <p:ph idx="11" type="ftr"/>
          </p:nvPr>
        </p:nvSpPr>
        <p:spPr>
          <a:xfrm>
            <a:off x="355101" y="6423914"/>
            <a:ext cx="681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TEACH A COURSE</a:t>
            </a:r>
            <a:endParaRPr/>
          </a:p>
        </p:txBody>
      </p:sp>
      <p:sp>
        <p:nvSpPr>
          <p:cNvPr id="197" name="Google Shape;197;p23"/>
          <p:cNvSpPr txBox="1"/>
          <p:nvPr>
            <p:ph idx="12" type="sldNum"/>
          </p:nvPr>
        </p:nvSpPr>
        <p:spPr>
          <a:xfrm>
            <a:off x="10795363" y="6423914"/>
            <a:ext cx="1052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8" name="Google Shape;19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4875" y="2317450"/>
            <a:ext cx="3792900" cy="161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358529" y="457200"/>
            <a:ext cx="3790800" cy="1600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4"/>
          <p:cNvSpPr txBox="1"/>
          <p:nvPr>
            <p:ph idx="1" type="body"/>
          </p:nvPr>
        </p:nvSpPr>
        <p:spPr>
          <a:xfrm>
            <a:off x="358529" y="2057400"/>
            <a:ext cx="3790800" cy="38115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2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4"/>
          <p:cNvSpPr txBox="1"/>
          <p:nvPr>
            <p:ph idx="12" type="sldNum"/>
          </p:nvPr>
        </p:nvSpPr>
        <p:spPr>
          <a:xfrm>
            <a:off x="10795363" y="6423914"/>
            <a:ext cx="10524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7" name="Google Shape;2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525" y="457200"/>
            <a:ext cx="11415525" cy="5881976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4"/>
          <p:cNvSpPr/>
          <p:nvPr/>
        </p:nvSpPr>
        <p:spPr>
          <a:xfrm>
            <a:off x="358500" y="3262025"/>
            <a:ext cx="11415600" cy="30771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/>
          <p:cNvSpPr txBox="1"/>
          <p:nvPr/>
        </p:nvSpPr>
        <p:spPr>
          <a:xfrm>
            <a:off x="872075" y="3607000"/>
            <a:ext cx="46365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THANK YOU</a:t>
            </a:r>
            <a:endParaRPr sz="51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0" name="Google Shape;210;p24"/>
          <p:cNvSpPr txBox="1"/>
          <p:nvPr/>
        </p:nvSpPr>
        <p:spPr>
          <a:xfrm>
            <a:off x="954875" y="4779875"/>
            <a:ext cx="4608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56"/>
              <a:buFont typeface="Arial"/>
              <a:buNone/>
            </a:pPr>
            <a:r>
              <a:rPr lang="en-US" sz="1800">
                <a:solidFill>
                  <a:srgbClr val="D7DDD0"/>
                </a:solidFill>
                <a:latin typeface="Gill Sans"/>
                <a:ea typeface="Gill Sans"/>
                <a:cs typeface="Gill Sans"/>
                <a:sym typeface="Gill Sans"/>
              </a:rPr>
              <a:t>112103098 - Rukmini Nazre</a:t>
            </a:r>
            <a:endParaRPr sz="1800">
              <a:solidFill>
                <a:srgbClr val="D7DDD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56"/>
              <a:buFont typeface="Arial"/>
              <a:buNone/>
            </a:pPr>
            <a:r>
              <a:rPr lang="en-US" sz="1800">
                <a:solidFill>
                  <a:srgbClr val="D7DDD0"/>
                </a:solidFill>
                <a:latin typeface="Gill Sans"/>
                <a:ea typeface="Gill Sans"/>
                <a:cs typeface="Gill Sans"/>
                <a:sym typeface="Gill Sans"/>
              </a:rPr>
              <a:t>112103099 - Omkar Oak</a:t>
            </a:r>
            <a:endParaRPr sz="1800">
              <a:solidFill>
                <a:srgbClr val="D7DDD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videndVTI">
  <a:themeElements>
    <a:clrScheme name="Orange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